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58" r:id="rId4"/>
    <p:sldId id="261" r:id="rId5"/>
    <p:sldId id="257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74BC-FEB1-4274-A308-591CF4F9FA43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C20A1-B04F-44BE-AF06-489C512461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74BC-FEB1-4274-A308-591CF4F9FA43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C20A1-B04F-44BE-AF06-489C512461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74BC-FEB1-4274-A308-591CF4F9FA43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C20A1-B04F-44BE-AF06-489C512461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74BC-FEB1-4274-A308-591CF4F9FA43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C20A1-B04F-44BE-AF06-489C512461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74BC-FEB1-4274-A308-591CF4F9FA43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C20A1-B04F-44BE-AF06-489C512461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74BC-FEB1-4274-A308-591CF4F9FA43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C20A1-B04F-44BE-AF06-489C512461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74BC-FEB1-4274-A308-591CF4F9FA43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C20A1-B04F-44BE-AF06-489C512461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74BC-FEB1-4274-A308-591CF4F9FA43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C20A1-B04F-44BE-AF06-489C512461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74BC-FEB1-4274-A308-591CF4F9FA43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C20A1-B04F-44BE-AF06-489C512461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74BC-FEB1-4274-A308-591CF4F9FA43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C20A1-B04F-44BE-AF06-489C512461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74BC-FEB1-4274-A308-591CF4F9FA43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C20A1-B04F-44BE-AF06-489C512461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C74BC-FEB1-4274-A308-591CF4F9FA43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C20A1-B04F-44BE-AF06-489C512461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9c0ea832786e353893ca667ead9518ea.jpg"/>
          <p:cNvPicPr>
            <a:picLocks noChangeAspect="1"/>
          </p:cNvPicPr>
          <p:nvPr/>
        </p:nvPicPr>
        <p:blipFill>
          <a:blip r:embed="rId2"/>
          <a:srcRect b="873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286124"/>
            <a:ext cx="8601076" cy="1714512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uk-UA" sz="41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“ Налагодження контакту в роботі з дітьми з РАС “</a:t>
            </a:r>
            <a:endParaRPr lang="ru-RU" sz="41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3174" y="5143512"/>
            <a:ext cx="5786478" cy="1357322"/>
          </a:xfrm>
        </p:spPr>
        <p:txBody>
          <a:bodyPr>
            <a:noAutofit/>
          </a:bodyPr>
          <a:lstStyle/>
          <a:p>
            <a:pPr algn="r"/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Наталія </a:t>
            </a:r>
            <a:r>
              <a:rPr lang="uk-UA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Вогнива</a:t>
            </a:r>
            <a:endParaRPr lang="uk-UA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вчитель-логопед  </a:t>
            </a:r>
          </a:p>
          <a:p>
            <a:pPr algn="r"/>
            <a:r>
              <a:rPr lang="uk-UA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КЗ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“ЗДО №24 ВМР”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d0b4d0b8d0b0d0b3d0bdd0bed181d182d0b8d0bad0b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428604"/>
            <a:ext cx="3714776" cy="2890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9bc5a8151208c35a4cf8ef789691b0c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емоційного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контакту </a:t>
            </a:r>
          </a:p>
          <a:p>
            <a:pPr algn="ctr"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педагогом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єдиний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шлях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ефективної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1681139283_kartinki-pibig-info-p-kartinki-dlya-prezentatsii-autizm-arti-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3714752"/>
            <a:ext cx="385765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9bc5a8151208c35a4cf8ef789691b0c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64" y="0"/>
            <a:ext cx="8286840" cy="7215214"/>
          </a:xfrm>
        </p:spPr>
        <p:txBody>
          <a:bodyPr>
            <a:noAutofit/>
          </a:bodyPr>
          <a:lstStyle/>
          <a:p>
            <a:pPr marL="514350" indent="-514350" algn="just">
              <a:buAutoNum type="arabicPeriod"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None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Етапи логопедичної  роботи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 algn="ctr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 algn="ctr">
              <a:buFont typeface="+mj-lt"/>
              <a:buAutoNum type="romanUcPeriod"/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емоційно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насиченої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пасивност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514350" indent="-514350" algn="just">
              <a:buNone/>
            </a:pPr>
            <a:r>
              <a:rPr lang="ru-RU" sz="2100" b="1" i="1" dirty="0" err="1" smtClean="0">
                <a:latin typeface="Times New Roman" pitchFamily="18" charset="0"/>
                <a:cs typeface="Times New Roman" pitchFamily="18" charset="0"/>
              </a:rPr>
              <a:t>Характеризується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i="1" dirty="0" err="1" smtClean="0">
                <a:latin typeface="Times New Roman" pitchFamily="18" charset="0"/>
                <a:cs typeface="Times New Roman" pitchFamily="18" charset="0"/>
              </a:rPr>
              <a:t>обережним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i="1" dirty="0" err="1" smtClean="0">
                <a:latin typeface="Times New Roman" pitchFamily="18" charset="0"/>
                <a:cs typeface="Times New Roman" pitchFamily="18" charset="0"/>
              </a:rPr>
              <a:t>спостереженням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100" b="1" i="1" dirty="0" err="1" smtClean="0">
                <a:latin typeface="Times New Roman" pitchFamily="18" charset="0"/>
                <a:cs typeface="Times New Roman" pitchFamily="18" charset="0"/>
              </a:rPr>
              <a:t>поведінкою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i="1" dirty="0" err="1" smtClean="0">
                <a:latin typeface="Times New Roman" pitchFamily="18" charset="0"/>
                <a:cs typeface="Times New Roman" pitchFamily="18" charset="0"/>
              </a:rPr>
              <a:t>аутичної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i="1" dirty="0" err="1" smtClean="0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b="1" i="1" dirty="0" err="1" smtClean="0">
                <a:latin typeface="Times New Roman" pitchFamily="18" charset="0"/>
                <a:cs typeface="Times New Roman" pitchFamily="18" charset="0"/>
              </a:rPr>
              <a:t>виключає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i="1" dirty="0" err="1" smtClean="0">
                <a:latin typeface="Times New Roman" pitchFamily="18" charset="0"/>
                <a:cs typeface="Times New Roman" pitchFamily="18" charset="0"/>
              </a:rPr>
              <a:t>будь-яку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 форму </a:t>
            </a:r>
            <a:r>
              <a:rPr lang="ru-RU" sz="2100" b="1" i="1" dirty="0" err="1" smtClean="0">
                <a:latin typeface="Times New Roman" pitchFamily="18" charset="0"/>
                <a:cs typeface="Times New Roman" pitchFamily="18" charset="0"/>
              </a:rPr>
              <a:t>втручання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i="1" dirty="0" err="1" smtClean="0">
                <a:latin typeface="Times New Roman" pitchFamily="18" charset="0"/>
                <a:cs typeface="Times New Roman" pitchFamily="18" charset="0"/>
              </a:rPr>
              <a:t>обмежень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100" b="1" i="1" dirty="0" err="1" smtClean="0">
                <a:latin typeface="Times New Roman" pitchFamily="18" charset="0"/>
                <a:cs typeface="Times New Roman" pitchFamily="18" charset="0"/>
              </a:rPr>
              <a:t>основна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 мета </a:t>
            </a:r>
            <a:r>
              <a:rPr lang="ru-RU" sz="2100" b="1" i="1" dirty="0" err="1" smtClean="0">
                <a:latin typeface="Times New Roman" pitchFamily="18" charset="0"/>
                <a:cs typeface="Times New Roman" pitchFamily="18" charset="0"/>
              </a:rPr>
              <a:t>даного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i="1" dirty="0" err="1" smtClean="0">
                <a:latin typeface="Times New Roman" pitchFamily="18" charset="0"/>
                <a:cs typeface="Times New Roman" pitchFamily="18" charset="0"/>
              </a:rPr>
              <a:t>етапу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100" b="1" i="1" dirty="0" err="1" smtClean="0">
                <a:latin typeface="Times New Roman" pitchFamily="18" charset="0"/>
                <a:cs typeface="Times New Roman" pitchFamily="18" charset="0"/>
              </a:rPr>
              <a:t>сформувати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i="1" dirty="0" err="1" smtClean="0">
                <a:latin typeface="Times New Roman" pitchFamily="18" charset="0"/>
                <a:cs typeface="Times New Roman" pitchFamily="18" charset="0"/>
              </a:rPr>
              <a:t>довірливі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b="1" i="1" dirty="0" err="1" smtClean="0">
                <a:latin typeface="Times New Roman" pitchFamily="18" charset="0"/>
                <a:cs typeface="Times New Roman" pitchFamily="18" charset="0"/>
              </a:rPr>
              <a:t>безпечні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i="1" dirty="0" err="1" smtClean="0">
                <a:latin typeface="Times New Roman" pitchFamily="18" charset="0"/>
                <a:cs typeface="Times New Roman" pitchFamily="18" charset="0"/>
              </a:rPr>
              <a:t>стосунки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100" b="1" i="1" dirty="0" err="1" smtClean="0">
                <a:latin typeface="Times New Roman" pitchFamily="18" charset="0"/>
                <a:cs typeface="Times New Roman" pitchFamily="18" charset="0"/>
              </a:rPr>
              <a:t>сформувати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i="1" dirty="0" err="1" smtClean="0">
                <a:latin typeface="Times New Roman" pitchFamily="18" charset="0"/>
                <a:cs typeface="Times New Roman" pitchFamily="18" charset="0"/>
              </a:rPr>
              <a:t>перші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i="1" dirty="0" err="1" smtClean="0">
                <a:latin typeface="Times New Roman" pitchFamily="18" charset="0"/>
                <a:cs typeface="Times New Roman" pitchFamily="18" charset="0"/>
              </a:rPr>
              <a:t>враження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100" b="1" i="1" dirty="0" err="1" smtClean="0">
                <a:latin typeface="Times New Roman" pitchFamily="18" charset="0"/>
                <a:cs typeface="Times New Roman" pitchFamily="18" charset="0"/>
              </a:rPr>
              <a:t>індивідуальні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i="1" dirty="0" err="1" smtClean="0"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1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Етап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«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пасивної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участі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514350" indent="-514350" algn="just">
              <a:buNone/>
            </a:pP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Цей </a:t>
            </a:r>
            <a:r>
              <a:rPr lang="ru-RU" sz="2100" b="1" i="1" dirty="0" err="1" smtClean="0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i="1" dirty="0" err="1" smtClean="0">
                <a:latin typeface="Times New Roman" pitchFamily="18" charset="0"/>
                <a:cs typeface="Times New Roman" pitchFamily="18" charset="0"/>
              </a:rPr>
              <a:t>вимагає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i="1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i="1" dirty="0" err="1" smtClean="0">
                <a:latin typeface="Times New Roman" pitchFamily="18" charset="0"/>
                <a:cs typeface="Times New Roman" pitchFamily="18" charset="0"/>
              </a:rPr>
              <a:t>дорослого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i="1" dirty="0" err="1" smtClean="0">
                <a:latin typeface="Times New Roman" pitchFamily="18" charset="0"/>
                <a:cs typeface="Times New Roman" pitchFamily="18" charset="0"/>
              </a:rPr>
              <a:t>здатності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 до "</a:t>
            </a:r>
            <a:r>
              <a:rPr lang="ru-RU" sz="2100" b="1" i="1" dirty="0" err="1" smtClean="0">
                <a:latin typeface="Times New Roman" pitchFamily="18" charset="0"/>
                <a:cs typeface="Times New Roman" pitchFamily="18" charset="0"/>
              </a:rPr>
              <a:t>регресивного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i="1" dirty="0" err="1" smtClean="0">
                <a:latin typeface="Times New Roman" pitchFamily="18" charset="0"/>
                <a:cs typeface="Times New Roman" pitchFamily="18" charset="0"/>
              </a:rPr>
              <a:t>перевтілення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2100" b="1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i="1" dirty="0" err="1" smtClean="0">
                <a:latin typeface="Times New Roman" pitchFamily="18" charset="0"/>
                <a:cs typeface="Times New Roman" pitchFamily="18" charset="0"/>
              </a:rPr>
              <a:t>відмовою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i="1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i="1" dirty="0" err="1" smtClean="0">
                <a:latin typeface="Times New Roman" pitchFamily="18" charset="0"/>
                <a:cs typeface="Times New Roman" pitchFamily="18" charset="0"/>
              </a:rPr>
              <a:t>ролі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i="1" dirty="0" err="1" smtClean="0">
                <a:latin typeface="Times New Roman" pitchFamily="18" charset="0"/>
                <a:cs typeface="Times New Roman" pitchFamily="18" charset="0"/>
              </a:rPr>
              <a:t>дорослого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i="1" dirty="0" err="1" smtClean="0">
                <a:latin typeface="Times New Roman" pitchFamily="18" charset="0"/>
                <a:cs typeface="Times New Roman" pitchFamily="18" charset="0"/>
              </a:rPr>
              <a:t>ухваленням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i="1" dirty="0" err="1" smtClean="0">
                <a:latin typeface="Times New Roman" pitchFamily="18" charset="0"/>
                <a:cs typeface="Times New Roman" pitchFamily="18" charset="0"/>
              </a:rPr>
              <a:t>деяких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 форм </a:t>
            </a:r>
            <a:r>
              <a:rPr lang="ru-RU" sz="2100" b="1" i="1" dirty="0" err="1" smtClean="0">
                <a:latin typeface="Times New Roman" pitchFamily="18" charset="0"/>
                <a:cs typeface="Times New Roman" pitchFamily="18" charset="0"/>
              </a:rPr>
              <a:t>дитячої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i="1" dirty="0" err="1" smtClean="0"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100" b="1" i="1" dirty="0" err="1" smtClean="0">
                <a:latin typeface="Times New Roman" pitchFamily="18" charset="0"/>
                <a:cs typeface="Times New Roman" pitchFamily="18" charset="0"/>
              </a:rPr>
              <a:t>Така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i="1" dirty="0" err="1" smtClean="0">
                <a:latin typeface="Times New Roman" pitchFamily="18" charset="0"/>
                <a:cs typeface="Times New Roman" pitchFamily="18" charset="0"/>
              </a:rPr>
              <a:t>поведінка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i="1" dirty="0" err="1" smtClean="0">
                <a:latin typeface="Times New Roman" pitchFamily="18" charset="0"/>
                <a:cs typeface="Times New Roman" pitchFamily="18" charset="0"/>
              </a:rPr>
              <a:t>дорослої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i="1" dirty="0" err="1" smtClean="0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100" b="1" i="1" dirty="0" err="1" smtClean="0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i="1" dirty="0" err="1" smtClean="0">
                <a:latin typeface="Times New Roman" pitchFamily="18" charset="0"/>
                <a:cs typeface="Times New Roman" pitchFamily="18" charset="0"/>
              </a:rPr>
              <a:t>сприймається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100" b="1" i="1" dirty="0" err="1" smtClean="0">
                <a:latin typeface="Times New Roman" pitchFamily="18" charset="0"/>
                <a:cs typeface="Times New Roman" pitchFamily="18" charset="0"/>
              </a:rPr>
              <a:t>безпечна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b="1" i="1" dirty="0" err="1" smtClean="0">
                <a:latin typeface="Times New Roman" pitchFamily="18" charset="0"/>
                <a:cs typeface="Times New Roman" pitchFamily="18" charset="0"/>
              </a:rPr>
              <a:t>поступово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i="1" dirty="0" err="1" smtClean="0">
                <a:latin typeface="Times New Roman" pitchFamily="18" charset="0"/>
                <a:cs typeface="Times New Roman" pitchFamily="18" charset="0"/>
              </a:rPr>
              <a:t>викликає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i="1" dirty="0" err="1" smtClean="0">
                <a:latin typeface="Times New Roman" pitchFamily="18" charset="0"/>
                <a:cs typeface="Times New Roman" pitchFamily="18" charset="0"/>
              </a:rPr>
              <a:t>інтерес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 боку </a:t>
            </a:r>
            <a:r>
              <a:rPr lang="ru-RU" sz="2100" b="1" i="1" dirty="0" err="1" smtClean="0">
                <a:latin typeface="Times New Roman" pitchFamily="18" charset="0"/>
                <a:cs typeface="Times New Roman" pitchFamily="18" charset="0"/>
              </a:rPr>
              <a:t>аутичної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i="1" dirty="0" err="1" smtClean="0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1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eriod"/>
            </a:pPr>
            <a:endParaRPr lang="ru-RU" sz="28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bc5a8151208c35a4cf8ef789691b0c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/>
          </a:bodyPr>
          <a:lstStyle/>
          <a:p>
            <a:pPr marL="571500" indent="-571500" algn="ctr">
              <a:buFont typeface="+mj-lt"/>
              <a:buAutoNum type="romanUcPeriod"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активної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співучасті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571500" indent="-571500" algn="just">
              <a:buNone/>
            </a:pP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Педагог </a:t>
            </a:r>
            <a:r>
              <a:rPr lang="ru-RU" sz="2100" b="1" i="1" dirty="0" err="1" smtClean="0">
                <a:latin typeface="Times New Roman" pitchFamily="18" charset="0"/>
                <a:cs typeface="Times New Roman" pitchFamily="18" charset="0"/>
              </a:rPr>
              <a:t>виступає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 тут не як </a:t>
            </a:r>
            <a:r>
              <a:rPr lang="ru-RU" sz="2100" b="1" i="1" dirty="0" err="1" smtClean="0">
                <a:latin typeface="Times New Roman" pitchFamily="18" charset="0"/>
                <a:cs typeface="Times New Roman" pitchFamily="18" charset="0"/>
              </a:rPr>
              <a:t>сторонній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i="1" dirty="0" err="1" smtClean="0">
                <a:latin typeface="Times New Roman" pitchFamily="18" charset="0"/>
                <a:cs typeface="Times New Roman" pitchFamily="18" charset="0"/>
              </a:rPr>
              <a:t>спостерігач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, а як </a:t>
            </a:r>
            <a:r>
              <a:rPr lang="ru-RU" sz="2100" b="1" i="1" dirty="0" err="1" smtClean="0">
                <a:latin typeface="Times New Roman" pitchFamily="18" charset="0"/>
                <a:cs typeface="Times New Roman" pitchFamily="18" charset="0"/>
              </a:rPr>
              <a:t>товариш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100" b="1" i="1" dirty="0" err="1" smtClean="0">
                <a:latin typeface="Times New Roman" pitchFamily="18" charset="0"/>
                <a:cs typeface="Times New Roman" pitchFamily="18" charset="0"/>
              </a:rPr>
              <a:t>грі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b="1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i="1" dirty="0" err="1" smtClean="0">
                <a:latin typeface="Times New Roman" pitchFamily="18" charset="0"/>
                <a:cs typeface="Times New Roman" pitchFamily="18" charset="0"/>
              </a:rPr>
              <a:t>демонструє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i="1" dirty="0" err="1" smtClean="0">
                <a:latin typeface="Times New Roman" pitchFamily="18" charset="0"/>
                <a:cs typeface="Times New Roman" pitchFamily="18" charset="0"/>
              </a:rPr>
              <a:t>щиру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i="1" dirty="0" err="1" smtClean="0">
                <a:latin typeface="Times New Roman" pitchFamily="18" charset="0"/>
                <a:cs typeface="Times New Roman" pitchFamily="18" charset="0"/>
              </a:rPr>
              <a:t>зацікавленість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i="1" dirty="0" err="1" smtClean="0">
                <a:latin typeface="Times New Roman" pitchFamily="18" charset="0"/>
                <a:cs typeface="Times New Roman" pitchFamily="18" charset="0"/>
              </a:rPr>
              <a:t>захопленість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i="1" dirty="0" err="1" smtClean="0">
                <a:latin typeface="Times New Roman" pitchFamily="18" charset="0"/>
                <a:cs typeface="Times New Roman" pitchFamily="18" charset="0"/>
              </a:rPr>
              <a:t>спільною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i="1" dirty="0" err="1" smtClean="0">
                <a:latin typeface="Times New Roman" pitchFamily="18" charset="0"/>
                <a:cs typeface="Times New Roman" pitchFamily="18" charset="0"/>
              </a:rPr>
              <a:t>діяльністю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sz="2100" b="1" i="1" dirty="0" err="1" smtClean="0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i="1" dirty="0" err="1" smtClean="0">
                <a:latin typeface="Times New Roman" pitchFamily="18" charset="0"/>
                <a:cs typeface="Times New Roman" pitchFamily="18" charset="0"/>
              </a:rPr>
              <a:t>етапі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i="1" dirty="0" err="1" smtClean="0">
                <a:latin typeface="Times New Roman" pitchFamily="18" charset="0"/>
                <a:cs typeface="Times New Roman" pitchFamily="18" charset="0"/>
              </a:rPr>
              <a:t>міцним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i="1" dirty="0" err="1" smtClean="0">
                <a:latin typeface="Times New Roman" pitchFamily="18" charset="0"/>
                <a:cs typeface="Times New Roman" pitchFamily="18" charset="0"/>
              </a:rPr>
              <a:t>стає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i="1" dirty="0" err="1" smtClean="0">
                <a:latin typeface="Times New Roman" pitchFamily="18" charset="0"/>
                <a:cs typeface="Times New Roman" pitchFamily="18" charset="0"/>
              </a:rPr>
              <a:t>зоровий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b="1" i="1" dirty="0" err="1" smtClean="0">
                <a:latin typeface="Times New Roman" pitchFamily="18" charset="0"/>
                <a:cs typeface="Times New Roman" pitchFamily="18" charset="0"/>
              </a:rPr>
              <a:t>тактильний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i="1" dirty="0" err="1" smtClean="0">
                <a:latin typeface="Times New Roman" pitchFamily="18" charset="0"/>
                <a:cs typeface="Times New Roman" pitchFamily="18" charset="0"/>
              </a:rPr>
              <a:t>мовний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 контакт, </a:t>
            </a:r>
            <a:r>
              <a:rPr lang="ru-RU" sz="2100" b="1" i="1" dirty="0" err="1" smtClean="0">
                <a:latin typeface="Times New Roman" pitchFamily="18" charset="0"/>
                <a:cs typeface="Times New Roman" pitchFamily="18" charset="0"/>
              </a:rPr>
              <a:t>дитина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 не чинить </a:t>
            </a:r>
            <a:r>
              <a:rPr lang="ru-RU" sz="2100" b="1" i="1" dirty="0" err="1" smtClean="0">
                <a:latin typeface="Times New Roman" pitchFamily="18" charset="0"/>
                <a:cs typeface="Times New Roman" pitchFamily="18" charset="0"/>
              </a:rPr>
              <a:t>опір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i="1" dirty="0" err="1" smtClean="0">
                <a:latin typeface="Times New Roman" pitchFamily="18" charset="0"/>
                <a:cs typeface="Times New Roman" pitchFamily="18" charset="0"/>
              </a:rPr>
              <a:t>ласці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b="1" i="1" dirty="0" err="1" smtClean="0">
                <a:latin typeface="Times New Roman" pitchFamily="18" charset="0"/>
                <a:cs typeface="Times New Roman" pitchFamily="18" charset="0"/>
              </a:rPr>
              <a:t>чекає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i="1" dirty="0" err="1" smtClean="0">
                <a:latin typeface="Times New Roman" pitchFamily="18" charset="0"/>
                <a:cs typeface="Times New Roman" pitchFamily="18" charset="0"/>
              </a:rPr>
              <a:t>схвалення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, похвали, </a:t>
            </a:r>
            <a:r>
              <a:rPr lang="ru-RU" sz="2100" b="1" i="1" dirty="0" err="1" smtClean="0">
                <a:latin typeface="Times New Roman" pitchFamily="18" charset="0"/>
                <a:cs typeface="Times New Roman" pitchFamily="18" charset="0"/>
              </a:rPr>
              <a:t>звикаючи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 все </a:t>
            </a:r>
            <a:r>
              <a:rPr lang="ru-RU" sz="2100" b="1" i="1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i="1" dirty="0" err="1" smtClean="0">
                <a:latin typeface="Times New Roman" pitchFamily="18" charset="0"/>
                <a:cs typeface="Times New Roman" pitchFamily="18" charset="0"/>
              </a:rPr>
              <a:t>прив’язуючись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 до педагога.</a:t>
            </a:r>
          </a:p>
          <a:p>
            <a:pPr marL="514350" indent="-51435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Етапи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514350" indent="-514350" algn="just"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розширення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сфери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стереотипізованної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marL="514350" indent="-514350" algn="just"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вихід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межі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1681139310_kartinki-pibig-info-p-kartinki-dlya-prezentatsii-autizm-arti-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429388" y="4286256"/>
            <a:ext cx="2145126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bc5a8151208c35a4cf8ef789691b0c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71546"/>
            <a:ext cx="8686800" cy="5008579"/>
          </a:xfrm>
        </p:spPr>
        <p:txBody>
          <a:bodyPr/>
          <a:lstStyle/>
          <a:p>
            <a:pPr algn="ctr">
              <a:buNone/>
            </a:pPr>
            <a:r>
              <a:rPr lang="uk-UA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 Шукайте інтерес дитини, навіть, </a:t>
            </a:r>
          </a:p>
          <a:p>
            <a:pPr algn="ctr">
              <a:buNone/>
            </a:pPr>
            <a:r>
              <a:rPr lang="uk-UA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якщо здається, що його немає ”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681139259_kartinki-pibig-info-p-kartinki-dlya-prezentatsii-autizm-arti-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2643182"/>
            <a:ext cx="3111822" cy="34575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bc5a8151208c35a4cf8ef789691b0c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/>
          <a:lstStyle/>
          <a:p>
            <a:r>
              <a:rPr lang="uk-UA" dirty="0" smtClean="0"/>
              <a:t>Сенсорні і</a:t>
            </a:r>
            <a:r>
              <a:rPr lang="uk-UA" dirty="0" smtClean="0"/>
              <a:t>гри</a:t>
            </a:r>
            <a:endParaRPr lang="ru-RU" dirty="0"/>
          </a:p>
        </p:txBody>
      </p:sp>
      <p:pic>
        <p:nvPicPr>
          <p:cNvPr id="5" name="Содержимое 4" descr="dt4f5sixfac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8" y="1142983"/>
            <a:ext cx="2286016" cy="1539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928935"/>
            <a:ext cx="2478079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sensor-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6959570" y="969993"/>
            <a:ext cx="1511405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изображение_viber_2024-08-20_11-42-08-77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72264" y="3071810"/>
            <a:ext cx="2286016" cy="15196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изображение_viber_2024-08-20_11-42-09-011.jpg"/>
          <p:cNvPicPr>
            <a:picLocks noChangeAspect="1"/>
          </p:cNvPicPr>
          <p:nvPr/>
        </p:nvPicPr>
        <p:blipFill>
          <a:blip r:embed="rId7"/>
          <a:srcRect t="13672" b="13672"/>
          <a:stretch>
            <a:fillRect/>
          </a:stretch>
        </p:blipFill>
        <p:spPr>
          <a:xfrm>
            <a:off x="3571868" y="5143512"/>
            <a:ext cx="2163097" cy="1500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изображение_viber_2024-08-20_11-42-09-23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7158" y="4857760"/>
            <a:ext cx="2428892" cy="17145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изображение_viber_2024-08-20_11-42-09-937.jpg"/>
          <p:cNvPicPr>
            <a:picLocks noChangeAspect="1"/>
          </p:cNvPicPr>
          <p:nvPr/>
        </p:nvPicPr>
        <p:blipFill>
          <a:blip r:embed="rId9"/>
          <a:srcRect t="18216"/>
          <a:stretch>
            <a:fillRect/>
          </a:stretch>
        </p:blipFill>
        <p:spPr>
          <a:xfrm>
            <a:off x="6643702" y="4929198"/>
            <a:ext cx="2143140" cy="1568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изображение_viber_2024-08-20_11-42-08-488.jpg"/>
          <p:cNvPicPr>
            <a:picLocks noChangeAspect="1"/>
          </p:cNvPicPr>
          <p:nvPr/>
        </p:nvPicPr>
        <p:blipFill>
          <a:blip r:embed="rId10" cstate="print"/>
          <a:srcRect t="15624" r="17968"/>
          <a:stretch>
            <a:fillRect/>
          </a:stretch>
        </p:blipFill>
        <p:spPr>
          <a:xfrm>
            <a:off x="3357554" y="2890155"/>
            <a:ext cx="2643206" cy="20390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изображение_viber_2024-08-20_11-42-08-488.jpg"/>
          <p:cNvPicPr>
            <a:picLocks noChangeAspect="1"/>
          </p:cNvPicPr>
          <p:nvPr/>
        </p:nvPicPr>
        <p:blipFill>
          <a:blip r:embed="rId11"/>
          <a:srcRect l="26309" t="61177" r="22698" b="3349"/>
          <a:stretch>
            <a:fillRect/>
          </a:stretch>
        </p:blipFill>
        <p:spPr>
          <a:xfrm>
            <a:off x="3286116" y="1214422"/>
            <a:ext cx="2643206" cy="1357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bc5a8151208c35a4cf8ef789691b0c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229600" cy="4311649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Правило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Коли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знаєш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одного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аутиста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знаєш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одного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аутиста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знаєш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десять –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знаєш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десять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працює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4n3I0UmSjRKRGxMlzfHFcn2QCKXZPxfok3emVZ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3500438"/>
            <a:ext cx="4190997" cy="2357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bc5a8151208c35a4cf8ef789691b0c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Корисні книги: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8572560" cy="51435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Кетрін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Моріс  “ Почути голос твій ”</a:t>
            </a:r>
          </a:p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Робет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Шрамм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“ Дитячий аутизм і АВА ”</a:t>
            </a:r>
          </a:p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Саллі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Дж.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Роджерс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Джеральдін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Доусон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, , Лорі А.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Вісмарра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“Денверська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модель раннього втручання для дітей з аутизмом ”</a:t>
            </a:r>
          </a:p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4. Мері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Лінч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Барбера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“Дитячий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аутизм та вербально-поведінковий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підхід”</a:t>
            </a: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5. 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Елен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Як,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Паула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Аквілла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ширлі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Саттон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“ Будуємо мостики за допомогою сенсорної інтеграції ”</a:t>
            </a:r>
          </a:p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6. Кара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Косінскі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“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Ерготерапія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для дітей з аутизмом ”</a:t>
            </a:r>
          </a:p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7. Тара 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Делані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“ Розвиток основних навичок у дітей з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аутизмом”</a:t>
            </a: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8.  Девід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Геслак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Адаптативна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фізкультура для дітей з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аутизмом”</a:t>
            </a: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 startAt="9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Сара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Ньюмен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“  Ігри та заняття з особливою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дитиною”</a:t>
            </a: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 startAt="9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Стенлі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Грінспен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, Сирена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Уідер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“ На ти з аутизмом: використання  методики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Floortime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для розвитку стосунків, спілкування та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міркування”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</TotalTime>
  <Words>393</Words>
  <Application>Microsoft Office PowerPoint</Application>
  <PresentationFormat>Экран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“ Налагодження контакту в роботі з дітьми з РАС “</vt:lpstr>
      <vt:lpstr>Слайд 2</vt:lpstr>
      <vt:lpstr>Слайд 3</vt:lpstr>
      <vt:lpstr>Слайд 4</vt:lpstr>
      <vt:lpstr>Слайд 5</vt:lpstr>
      <vt:lpstr>Сенсорні ігри</vt:lpstr>
      <vt:lpstr>Слайд 7</vt:lpstr>
      <vt:lpstr>Корисні книги: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 Налагодження контакту в роботі з дітьми з РАС “</dc:title>
  <dc:creator>IT</dc:creator>
  <cp:lastModifiedBy>IT</cp:lastModifiedBy>
  <cp:revision>4</cp:revision>
  <dcterms:created xsi:type="dcterms:W3CDTF">2024-08-16T10:39:20Z</dcterms:created>
  <dcterms:modified xsi:type="dcterms:W3CDTF">2024-08-20T09:56:00Z</dcterms:modified>
</cp:coreProperties>
</file>